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IER DE VEGA DE VEGA" initials="ADVDV" lastIdx="1" clrIdx="0">
    <p:extLst>
      <p:ext uri="{19B8F6BF-5375-455C-9EA6-DF929625EA0E}">
        <p15:presenceInfo xmlns:p15="http://schemas.microsoft.com/office/powerpoint/2012/main" userId="S-1-5-21-3529748639-1434475714-3116521194-6977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CC6600"/>
    <a:srgbClr val="F2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80" y="1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E0C82-1A8B-458D-9A91-C547ED0E7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05411B-16A3-4C6A-A22C-5F93625B0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6B80BA-EC1D-48F7-A4C0-CF479ECBD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5BD40F-068C-449C-A6FD-9077E9D2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6FDFAC-895F-42E1-90AE-15F4042F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433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ECE5E-9F36-4AD7-88DD-1505FFCB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FD0530-836E-4F86-9F5C-212C7FFB7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03A240-B1F6-4E6D-BFD2-F79D5208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93D8B0-D8A8-4234-A0ED-ED88D9F0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76CEBB-9BCB-4135-8B4E-0373207C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986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ACFE86-6D96-489D-B963-4D93E0D74F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2E5130-59B1-420B-9DE7-AC6570E37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A8483A-05A8-4AB2-8E96-8E1DBCAF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D4CF9-64CA-4E54-9C03-4EC44DD5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FA68F9-397D-4774-BD89-18C2C477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27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E514D-D58F-4E66-A221-551EFBA5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765012-F864-4DCA-9C8E-38FEA7DB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FEA959-8A8E-4E59-921F-47441A4A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E044C4-6868-44A8-8518-232E4005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351A01-8B9F-4DAD-B351-81807C84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025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9CC8C-C5C6-4026-ACC3-40FF2C55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4D92DF-A92A-4AAE-A662-B435FF3D0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A09ED6-F0BB-4617-815E-F1F7E718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F5169E-8123-49A4-8170-F533AC92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C6504C-80E8-410A-9862-E4C72CEA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82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09B5D-70B8-428A-9384-8E2DC70B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1D76E6-A501-4937-BF73-33F11F437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1BE69E-B413-4531-B263-47CF34B54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9219A6-8BF6-4509-8638-5F97408E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E618C4-E1D5-450E-B48B-297A6E2C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15797C-4189-434C-A5A4-2EA927B1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763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C9F2F-15FD-478E-A47F-C7DDD098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E985C8-AB0F-4145-B7BE-B6915C87D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FD7C25-390E-4C29-8F61-C13613EAA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34B29B9-E0CA-4C34-A162-C49B85745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9EC95F5-01FA-4A80-A89F-B4657EE633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8C0A6CF-3466-4B1A-ADB3-E9B431D9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7D2398-9127-4105-9210-6DAAA606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299C294-186B-498C-843D-65D368D7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28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F01EA-9434-4F72-8FF4-3A19383F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DEF900-D3E4-4210-9562-143D33D2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1CC0DC-FD1E-4AAB-97DC-76A7E21D5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684635-DD62-46C3-A4DF-3BA50263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09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E52A4A-FD68-4F33-9436-3448CFC1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DFF050-C24E-45B1-A462-CF0698E2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1FBE96-64AE-413C-B84A-35BBC2FF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712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01BD0-943A-46C3-81B2-11BCE6FA3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FD0D-B709-4A9B-9144-27D7460F5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BC0583-FDD0-443B-A123-4737C53C3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EA3C89-29C8-462E-A440-ABB93197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4D3BBB-8D5F-4D6B-9E96-5655C5AF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1239CB-50BE-474D-AFDC-92117FF7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251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5C9B0-2F63-4632-A297-E3C706DF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94CF8D-AD5E-41C1-8670-C6431A9F0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4F76B-2FB8-40EE-B136-E003E5C28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A683B7-09D7-42C5-947C-DEA19B8B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7DB4C1-F840-48DD-9975-655C4C289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0E68FF-867A-4F02-B8D5-F1D8FE0F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76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>
            <a:alpha val="784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0E6C1C5-0005-4FAA-A3D3-B65D851B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20675"/>
            <a:ext cx="9125712" cy="1044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BE39A0-02CB-455D-93D8-F6D901AE8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924587-1ED0-49A8-8B72-893A28B72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18D76-81A6-46D2-B6FA-2A3D5253A2C0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81BD72-1AAB-40A9-999B-E0143B54C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A1BD2B-66DD-439D-B68C-390CF493D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25A2D-678A-4D67-A2A9-C429B7D47FF0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D80F92F-19E0-4DC6-8BB2-919375DB6AB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56" y="0"/>
            <a:ext cx="2039112" cy="2039112"/>
          </a:xfrm>
          <a:prstGeom prst="rect">
            <a:avLst/>
          </a:prstGeom>
          <a:effectLst>
            <a:glow rad="38100">
              <a:schemeClr val="accent2"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1494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0A36A2F-2FFD-4EF4-9DDB-DA155E248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74"/>
            <a:ext cx="12192000" cy="68925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7558CC3-387D-4DDD-8E0A-59ED2B17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1549368"/>
            <a:ext cx="5917639" cy="1044829"/>
          </a:xfrm>
        </p:spPr>
        <p:txBody>
          <a:bodyPr>
            <a:normAutofit/>
          </a:bodyPr>
          <a:lstStyle/>
          <a:p>
            <a:r>
              <a:rPr lang="es-ES" sz="6700" dirty="0">
                <a:solidFill>
                  <a:srgbClr val="F21313"/>
                </a:solidFill>
                <a:latin typeface="Georgia" panose="02040502050405020303" pitchFamily="18" charset="0"/>
              </a:rPr>
              <a:t>Museoscyl</a:t>
            </a:r>
            <a:endParaRPr lang="es-ES" sz="5400" dirty="0">
              <a:solidFill>
                <a:srgbClr val="F21313"/>
              </a:solidFill>
              <a:latin typeface="Georgia" panose="02040502050405020303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13F3A0-63C1-45BA-AE40-678171D4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4781822"/>
            <a:ext cx="4855464" cy="1892935"/>
          </a:xfrm>
        </p:spPr>
        <p:txBody>
          <a:bodyPr/>
          <a:lstStyle/>
          <a:p>
            <a:r>
              <a:rPr lang="es-ES" dirty="0">
                <a:latin typeface="Georgia" panose="02040502050405020303" pitchFamily="18" charset="0"/>
              </a:rPr>
              <a:t>Asier De Vega De Vega</a:t>
            </a:r>
          </a:p>
          <a:p>
            <a:r>
              <a:rPr lang="es-ES" dirty="0">
                <a:latin typeface="Georgia" panose="02040502050405020303" pitchFamily="18" charset="0"/>
              </a:rPr>
              <a:t>Juan Andrés Simón Graeff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E3E7E60-49EC-403D-8D88-55696CC3B348}"/>
              </a:ext>
            </a:extLst>
          </p:cNvPr>
          <p:cNvSpPr txBox="1"/>
          <p:nvPr/>
        </p:nvSpPr>
        <p:spPr>
          <a:xfrm>
            <a:off x="7374058" y="6156738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  <a:latin typeface="Georgia" panose="02040502050405020303" pitchFamily="18" charset="0"/>
              </a:rPr>
              <a:t>6 de Febrero de 2026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F965974-96DD-4769-819B-2AA91FF04254}"/>
              </a:ext>
            </a:extLst>
          </p:cNvPr>
          <p:cNvSpPr txBox="1"/>
          <p:nvPr/>
        </p:nvSpPr>
        <p:spPr>
          <a:xfrm>
            <a:off x="1285467" y="3796278"/>
            <a:ext cx="4218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Georgia" panose="02040502050405020303" pitchFamily="18" charset="0"/>
              </a:rPr>
              <a:t>SimonD.V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77525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67C7E-7ADC-448E-BA53-6295DEDAD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1952" y="257144"/>
            <a:ext cx="8034528" cy="986440"/>
          </a:xfrm>
        </p:spPr>
        <p:txBody>
          <a:bodyPr>
            <a:normAutofit/>
          </a:bodyPr>
          <a:lstStyle/>
          <a:p>
            <a:pPr algn="l"/>
            <a:r>
              <a:rPr lang="es-ES" sz="4800" dirty="0">
                <a:latin typeface="Georgia" panose="02040502050405020303" pitchFamily="18" charset="0"/>
              </a:rPr>
              <a:t>Índice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BCD089-672D-455F-8272-B7823A86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1952" y="1549400"/>
            <a:ext cx="9410700" cy="4572000"/>
          </a:xfrm>
        </p:spPr>
        <p:txBody>
          <a:bodyPr>
            <a:normAutofit fontScale="25000" lnSpcReduction="20000"/>
          </a:bodyPr>
          <a:lstStyle/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sz="12800" dirty="0">
                <a:latin typeface="Georgia" panose="02040502050405020303" pitchFamily="18" charset="0"/>
              </a:rPr>
              <a:t>Introducción a la web.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sz="12900" dirty="0">
                <a:latin typeface="Georgia" panose="02040502050405020303" pitchFamily="18" charset="0"/>
              </a:rPr>
              <a:t>Estrategia de datos 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sz="12800" dirty="0">
                <a:latin typeface="Georgia" panose="02040502050405020303" pitchFamily="18" charset="0"/>
              </a:rPr>
              <a:t>Stack tecnológico y diseño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sz="12800" dirty="0">
                <a:latin typeface="Georgia" panose="02040502050405020303" pitchFamily="18" charset="0"/>
              </a:rPr>
              <a:t>Sostenibilidad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s-ES" sz="12800" dirty="0">
                <a:latin typeface="Georgia" panose="02040502050405020303" pitchFamily="18" charset="0"/>
              </a:rPr>
              <a:t>Conclusiones y líneas futuras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126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7912B-C2A0-4C90-8627-B7B1CB37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>
                <a:latin typeface="Georgia" panose="02040502050405020303" pitchFamily="18" charset="0"/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98223-D1A0-473C-866C-2D444D4D1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456" y="2374900"/>
            <a:ext cx="10515600" cy="27050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" sz="3200" dirty="0">
                <a:latin typeface="Georgia" panose="02040502050405020303" pitchFamily="18" charset="0"/>
              </a:rPr>
              <a:t>Los siguientes apartados, a nuestro criterio son los más importante y destacable del proyecto, ya sea la organización, las herramientas y limpieza del código de la propia web.</a:t>
            </a:r>
          </a:p>
        </p:txBody>
      </p:sp>
    </p:spTree>
    <p:extLst>
      <p:ext uri="{BB962C8B-B14F-4D97-AF65-F5344CB8AC3E}">
        <p14:creationId xmlns:p14="http://schemas.microsoft.com/office/powerpoint/2010/main" val="2498401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28027-CE1E-4C63-85EA-DA788078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>
                <a:latin typeface="Georgia" panose="02040502050405020303" pitchFamily="18" charset="0"/>
              </a:rPr>
              <a:t>Estrategia de datos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084DD4-0063-49E9-96C3-225DD3CF0F62}"/>
              </a:ext>
            </a:extLst>
          </p:cNvPr>
          <p:cNvSpPr txBox="1"/>
          <p:nvPr/>
        </p:nvSpPr>
        <p:spPr>
          <a:xfrm>
            <a:off x="7569200" y="1579846"/>
            <a:ext cx="3797300" cy="400109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Fuente de Verdad: </a:t>
            </a:r>
            <a:r>
              <a:rPr lang="es-ES" dirty="0"/>
              <a:t>API Externa (172 registros).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Sincronización: </a:t>
            </a:r>
            <a:r>
              <a:rPr lang="es-ES" dirty="0"/>
              <a:t>Script sync_museos.php programado diariamente.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Persistencia: </a:t>
            </a:r>
            <a:r>
              <a:rPr lang="es-ES" dirty="0"/>
              <a:t>La APP lee exclusivamente de la BBDD local.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Beneficio: </a:t>
            </a:r>
            <a:r>
              <a:rPr lang="es-ES" dirty="0"/>
              <a:t>Independencia total de la disponibilidad de la APU externa durante la navegación</a:t>
            </a:r>
          </a:p>
        </p:txBody>
      </p:sp>
      <p:pic>
        <p:nvPicPr>
          <p:cNvPr id="23" name="object 7">
            <a:extLst>
              <a:ext uri="{FF2B5EF4-FFF2-40B4-BE49-F238E27FC236}">
                <a16:creationId xmlns:a16="http://schemas.microsoft.com/office/drawing/2014/main" id="{4693E77D-D3A4-4C3D-85C3-1563A28711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2043" y="1421580"/>
            <a:ext cx="1354155" cy="775335"/>
          </a:xfrm>
          <a:prstGeom prst="rect">
            <a:avLst/>
          </a:prstGeom>
        </p:spPr>
      </p:pic>
      <p:pic>
        <p:nvPicPr>
          <p:cNvPr id="24" name="object 5">
            <a:extLst>
              <a:ext uri="{FF2B5EF4-FFF2-40B4-BE49-F238E27FC236}">
                <a16:creationId xmlns:a16="http://schemas.microsoft.com/office/drawing/2014/main" id="{9195EB03-A397-4790-AB67-6576D6B915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9540" y="3115266"/>
            <a:ext cx="899160" cy="1044829"/>
          </a:xfrm>
          <a:prstGeom prst="rect">
            <a:avLst/>
          </a:prstGeom>
        </p:spPr>
      </p:pic>
      <p:pic>
        <p:nvPicPr>
          <p:cNvPr id="25" name="object 2">
            <a:extLst>
              <a:ext uri="{FF2B5EF4-FFF2-40B4-BE49-F238E27FC236}">
                <a16:creationId xmlns:a16="http://schemas.microsoft.com/office/drawing/2014/main" id="{762C4655-A5A7-40B1-AD35-0AD694C8C1E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31044" y="5018512"/>
            <a:ext cx="1219200" cy="861060"/>
          </a:xfrm>
          <a:prstGeom prst="rect">
            <a:avLst/>
          </a:prstGeom>
        </p:spPr>
      </p:pic>
      <p:pic>
        <p:nvPicPr>
          <p:cNvPr id="26" name="object 4">
            <a:extLst>
              <a:ext uri="{FF2B5EF4-FFF2-40B4-BE49-F238E27FC236}">
                <a16:creationId xmlns:a16="http://schemas.microsoft.com/office/drawing/2014/main" id="{69F4D2F6-2B25-4251-B6C3-70078DAAEB7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40644" y="4255841"/>
            <a:ext cx="274320" cy="683260"/>
          </a:xfrm>
          <a:prstGeom prst="rect">
            <a:avLst/>
          </a:prstGeom>
        </p:spPr>
      </p:pic>
      <p:pic>
        <p:nvPicPr>
          <p:cNvPr id="27" name="object 3">
            <a:extLst>
              <a:ext uri="{FF2B5EF4-FFF2-40B4-BE49-F238E27FC236}">
                <a16:creationId xmlns:a16="http://schemas.microsoft.com/office/drawing/2014/main" id="{EA7F75D8-05EA-405E-8E62-7E62BA88638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05918" y="4235204"/>
            <a:ext cx="293203" cy="724535"/>
          </a:xfrm>
          <a:prstGeom prst="rect">
            <a:avLst/>
          </a:prstGeom>
        </p:spPr>
      </p:pic>
      <p:pic>
        <p:nvPicPr>
          <p:cNvPr id="28" name="object 3">
            <a:extLst>
              <a:ext uri="{FF2B5EF4-FFF2-40B4-BE49-F238E27FC236}">
                <a16:creationId xmlns:a16="http://schemas.microsoft.com/office/drawing/2014/main" id="{BFB76287-6CF2-4A2C-BDB5-96396EFEAE4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57099" y="2293823"/>
            <a:ext cx="293203" cy="72453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F5A1E7D-7AE6-4E06-B3E8-B67AEB821E07}"/>
              </a:ext>
            </a:extLst>
          </p:cNvPr>
          <p:cNvSpPr txBox="1"/>
          <p:nvPr/>
        </p:nvSpPr>
        <p:spPr>
          <a:xfrm>
            <a:off x="1473367" y="1546558"/>
            <a:ext cx="1876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Georgia" panose="02040502050405020303" pitchFamily="18" charset="0"/>
              </a:rPr>
              <a:t>API Datos Abiertos (</a:t>
            </a:r>
            <a:r>
              <a:rPr lang="es-ES" sz="1600" dirty="0" err="1">
                <a:latin typeface="Georgia" panose="02040502050405020303" pitchFamily="18" charset="0"/>
              </a:rPr>
              <a:t>JCyL</a:t>
            </a:r>
            <a:r>
              <a:rPr lang="es-ES" sz="1600" dirty="0">
                <a:latin typeface="Georgia" panose="02040502050405020303" pitchFamily="18" charset="0"/>
              </a:rPr>
              <a:t>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2C569BD-9658-4577-979D-50F76EEAF76C}"/>
              </a:ext>
            </a:extLst>
          </p:cNvPr>
          <p:cNvSpPr txBox="1"/>
          <p:nvPr/>
        </p:nvSpPr>
        <p:spPr>
          <a:xfrm>
            <a:off x="4077804" y="2370587"/>
            <a:ext cx="2197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Georgia" panose="02040502050405020303" pitchFamily="18" charset="0"/>
              </a:rPr>
              <a:t>Sync</a:t>
            </a:r>
            <a:r>
              <a:rPr lang="es-ES" sz="1600" dirty="0">
                <a:latin typeface="Georgia" panose="02040502050405020303" pitchFamily="18" charset="0"/>
              </a:rPr>
              <a:t> Diario (Script)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F345976-F14D-4C9B-A257-8DDFB23E7C19}"/>
              </a:ext>
            </a:extLst>
          </p:cNvPr>
          <p:cNvSpPr txBox="1"/>
          <p:nvPr/>
        </p:nvSpPr>
        <p:spPr>
          <a:xfrm>
            <a:off x="1288165" y="3429000"/>
            <a:ext cx="2061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Georgia" panose="02040502050405020303" pitchFamily="18" charset="0"/>
              </a:rPr>
              <a:t>BBDD Local (Tabla “museos cache”)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9E63547-537D-43C4-87F6-98CB25D121AD}"/>
              </a:ext>
            </a:extLst>
          </p:cNvPr>
          <p:cNvSpPr txBox="1"/>
          <p:nvPr/>
        </p:nvSpPr>
        <p:spPr>
          <a:xfrm>
            <a:off x="4470300" y="4235204"/>
            <a:ext cx="2578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Georgia" panose="02040502050405020303" pitchFamily="18" charset="0"/>
              </a:rPr>
              <a:t>Consultas Instantáneas (0 Latencia)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7D8256F-11EA-4668-88E0-87DE13BAB367}"/>
              </a:ext>
            </a:extLst>
          </p:cNvPr>
          <p:cNvSpPr txBox="1"/>
          <p:nvPr/>
        </p:nvSpPr>
        <p:spPr>
          <a:xfrm>
            <a:off x="1338081" y="5189220"/>
            <a:ext cx="1833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Georgia" panose="02040502050405020303" pitchFamily="18" charset="0"/>
              </a:rPr>
              <a:t>Aplicación Usuario (MVC)</a:t>
            </a:r>
          </a:p>
        </p:txBody>
      </p:sp>
    </p:spTree>
    <p:extLst>
      <p:ext uri="{BB962C8B-B14F-4D97-AF65-F5344CB8AC3E}">
        <p14:creationId xmlns:p14="http://schemas.microsoft.com/office/powerpoint/2010/main" val="19374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72B09B-43B8-4836-AD43-BAE019E51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190"/>
            <a:ext cx="7736396" cy="4642844"/>
          </a:xfrm>
          <a:prstGeom prst="rect">
            <a:avLst/>
          </a:prstGeom>
        </p:spPr>
      </p:pic>
      <p:sp>
        <p:nvSpPr>
          <p:cNvPr id="9" name="Estrella: 5 puntas 8">
            <a:extLst>
              <a:ext uri="{FF2B5EF4-FFF2-40B4-BE49-F238E27FC236}">
                <a16:creationId xmlns:a16="http://schemas.microsoft.com/office/drawing/2014/main" id="{3EFE8523-8504-48DB-8FDB-BE97373BAD53}"/>
              </a:ext>
            </a:extLst>
          </p:cNvPr>
          <p:cNvSpPr/>
          <p:nvPr/>
        </p:nvSpPr>
        <p:spPr>
          <a:xfrm>
            <a:off x="3764757" y="3901686"/>
            <a:ext cx="142875" cy="122627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A6254EC5-F802-4AE9-9C1F-D3ADC956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>
                <a:latin typeface="Georgia" panose="02040502050405020303" pitchFamily="18" charset="0"/>
              </a:rPr>
              <a:t>Stack tecnológico y diseño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6A68504-DB9C-4E0C-8E8B-096C17F8AC68}"/>
              </a:ext>
            </a:extLst>
          </p:cNvPr>
          <p:cNvSpPr txBox="1"/>
          <p:nvPr/>
        </p:nvSpPr>
        <p:spPr>
          <a:xfrm>
            <a:off x="8177428" y="4777828"/>
            <a:ext cx="32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Georgia" panose="02040502050405020303" pitchFamily="18" charset="0"/>
              </a:rPr>
              <a:t>Entorno y Herramientas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9995031-FB57-4B33-BE14-A9915C83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25" y="2292630"/>
            <a:ext cx="1251887" cy="67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76786DD-D9E0-4EC2-84FC-B341C7C3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138" y="2172610"/>
            <a:ext cx="1116829" cy="7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AFF826D5-BF9D-46FA-AE61-89629344C3CD}"/>
              </a:ext>
            </a:extLst>
          </p:cNvPr>
          <p:cNvSpPr txBox="1"/>
          <p:nvPr/>
        </p:nvSpPr>
        <p:spPr>
          <a:xfrm>
            <a:off x="8049800" y="1715345"/>
            <a:ext cx="290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Georgia" panose="02040502050405020303" pitchFamily="18" charset="0"/>
              </a:rPr>
              <a:t>Backend</a:t>
            </a:r>
            <a:r>
              <a:rPr lang="es-ES" b="1" dirty="0">
                <a:latin typeface="Georgia" panose="02040502050405020303" pitchFamily="18" charset="0"/>
              </a:rPr>
              <a:t> &amp;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0942FF5-2CA4-413F-B9E5-00A0FB56F170}"/>
              </a:ext>
            </a:extLst>
          </p:cNvPr>
          <p:cNvSpPr txBox="1"/>
          <p:nvPr/>
        </p:nvSpPr>
        <p:spPr>
          <a:xfrm>
            <a:off x="8049800" y="3115727"/>
            <a:ext cx="313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atin typeface="Georgia" panose="02040502050405020303" pitchFamily="18" charset="0"/>
              </a:rPr>
              <a:t>Frontend</a:t>
            </a:r>
            <a:r>
              <a:rPr lang="es-ES" b="1" dirty="0">
                <a:latin typeface="Georgia" panose="02040502050405020303" pitchFamily="18" charset="0"/>
              </a:rPr>
              <a:t> &amp; Interacción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9BDF902-29CA-4675-8DDF-502F42C2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248" y="3690120"/>
            <a:ext cx="797121" cy="79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95EB658-7E1A-41BE-B829-94F4E8E1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1161" y="5684525"/>
            <a:ext cx="65576" cy="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E04B6A2-52F3-400F-B5C1-858D96F71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283" y="3805927"/>
            <a:ext cx="625942" cy="62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07CF737-AE44-49A3-9FD9-D4123AF5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808" y="3692890"/>
            <a:ext cx="519285" cy="7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9B43FD3-4C32-4C34-B577-32044F8E8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415" y="4088680"/>
            <a:ext cx="1040519" cy="2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1DC647C2-AF72-4DB5-B208-417CE6BFA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937" y="5350821"/>
            <a:ext cx="1298684" cy="3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8EC6296-924F-4E4B-A5AC-76A61FBAA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342" y="9051499"/>
            <a:ext cx="157717" cy="5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E09EB901-FDD7-4D0A-92C7-E150BBC9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673" y="5235093"/>
            <a:ext cx="547591" cy="54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F05979-F59C-4A5C-B3E8-8E1EE9FF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829" y="5303255"/>
            <a:ext cx="1303283" cy="48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09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04F9287D-A97A-437F-A47E-565C15E4F7B3}"/>
              </a:ext>
            </a:extLst>
          </p:cNvPr>
          <p:cNvSpPr txBox="1"/>
          <p:nvPr/>
        </p:nvSpPr>
        <p:spPr>
          <a:xfrm>
            <a:off x="1706239" y="407275"/>
            <a:ext cx="9171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Georgia" panose="02040502050405020303" pitchFamily="18" charset="0"/>
              </a:rPr>
              <a:t>Sostenibilidad y ‘Green </a:t>
            </a:r>
            <a:r>
              <a:rPr lang="es-ES" sz="4800" dirty="0" err="1">
                <a:latin typeface="Georgia" panose="02040502050405020303" pitchFamily="18" charset="0"/>
              </a:rPr>
              <a:t>Coding</a:t>
            </a:r>
            <a:r>
              <a:rPr lang="es-ES" sz="4800" dirty="0"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F93F415-814A-44ED-90D3-D7053A7F56DB}"/>
              </a:ext>
            </a:extLst>
          </p:cNvPr>
          <p:cNvSpPr txBox="1"/>
          <p:nvPr/>
        </p:nvSpPr>
        <p:spPr>
          <a:xfrm>
            <a:off x="501014" y="5971135"/>
            <a:ext cx="1118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F21313"/>
                </a:solidFill>
                <a:latin typeface="Georgia" panose="02040502050405020303" pitchFamily="18" charset="0"/>
              </a:rPr>
              <a:t>Reducción del consumo de energía y optimización de recursos de red.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356C5B07-2240-462E-A79F-2CE6BC96E3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550" y="2293640"/>
            <a:ext cx="1644650" cy="1681480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77F97141-E516-4CB5-806F-F2CD1C9964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2580" y="2293640"/>
            <a:ext cx="1239520" cy="1681480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FED505C2-6FDB-4C76-B049-64D96245B18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65314" y="2293640"/>
            <a:ext cx="875028" cy="1681480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EC7E8576-E7AE-4D15-9EC0-4F13B3B5F44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33556" y="2293640"/>
            <a:ext cx="1644650" cy="16814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55440DA-1D9D-442B-B14E-E48B40D44467}"/>
              </a:ext>
            </a:extLst>
          </p:cNvPr>
          <p:cNvSpPr txBox="1"/>
          <p:nvPr/>
        </p:nvSpPr>
        <p:spPr>
          <a:xfrm>
            <a:off x="778510" y="4187172"/>
            <a:ext cx="22847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  <a:latin typeface="Georgia" panose="02040502050405020303" pitchFamily="18" charset="0"/>
              </a:rPr>
              <a:t>Caché Inteligente</a:t>
            </a:r>
          </a:p>
          <a:p>
            <a:endParaRPr lang="es-ES" dirty="0"/>
          </a:p>
          <a:p>
            <a:r>
              <a:rPr lang="es-ES" sz="1600" dirty="0">
                <a:latin typeface="Georgia" panose="02040502050405020303" pitchFamily="18" charset="0"/>
              </a:rPr>
              <a:t>Reutilización de datos locales para eliminar peticiones HTTP externas redundantes.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29C5AF-6084-4395-9A01-330C47E3F19B}"/>
              </a:ext>
            </a:extLst>
          </p:cNvPr>
          <p:cNvSpPr txBox="1"/>
          <p:nvPr/>
        </p:nvSpPr>
        <p:spPr>
          <a:xfrm>
            <a:off x="3786505" y="4176112"/>
            <a:ext cx="19316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  <a:latin typeface="Georgia" panose="02040502050405020303" pitchFamily="18" charset="0"/>
              </a:rPr>
              <a:t>Ligereza</a:t>
            </a:r>
          </a:p>
          <a:p>
            <a:endParaRPr lang="es-ES" sz="1600" dirty="0">
              <a:latin typeface="Georgia" panose="02040502050405020303" pitchFamily="18" charset="0"/>
            </a:endParaRPr>
          </a:p>
          <a:p>
            <a:r>
              <a:rPr lang="es-ES" sz="1600" dirty="0">
                <a:latin typeface="Georgia" panose="02040502050405020303" pitchFamily="18" charset="0"/>
              </a:rPr>
              <a:t>Cero </a:t>
            </a:r>
            <a:r>
              <a:rPr lang="es-ES" sz="1600" dirty="0" err="1">
                <a:latin typeface="Georgia" panose="02040502050405020303" pitchFamily="18" charset="0"/>
              </a:rPr>
              <a:t>frameworks</a:t>
            </a:r>
            <a:r>
              <a:rPr lang="es-ES" sz="1600" dirty="0">
                <a:latin typeface="Georgia" panose="02040502050405020303" pitchFamily="18" charset="0"/>
              </a:rPr>
              <a:t> pesados. Solo CSS/JS para carga mínima.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2F314A-652D-49EB-9CD2-B96DBB62028C}"/>
              </a:ext>
            </a:extLst>
          </p:cNvPr>
          <p:cNvSpPr txBox="1"/>
          <p:nvPr/>
        </p:nvSpPr>
        <p:spPr>
          <a:xfrm>
            <a:off x="6473827" y="4122547"/>
            <a:ext cx="18173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  <a:latin typeface="Georgia" panose="02040502050405020303" pitchFamily="18" charset="0"/>
              </a:rPr>
              <a:t>Carga Diferida</a:t>
            </a:r>
          </a:p>
          <a:p>
            <a:endParaRPr lang="es-ES" sz="1600" dirty="0">
              <a:latin typeface="Georgia" panose="02040502050405020303" pitchFamily="18" charset="0"/>
            </a:endParaRPr>
          </a:p>
          <a:p>
            <a:r>
              <a:rPr lang="es-ES" sz="1600" dirty="0">
                <a:latin typeface="Georgia" panose="02040502050405020303" pitchFamily="18" charset="0"/>
              </a:rPr>
              <a:t>Scripts con atributo “</a:t>
            </a:r>
            <a:r>
              <a:rPr lang="es-ES" sz="1600" dirty="0" err="1">
                <a:latin typeface="Georgia" panose="02040502050405020303" pitchFamily="18" charset="0"/>
              </a:rPr>
              <a:t>defer</a:t>
            </a:r>
            <a:r>
              <a:rPr lang="es-ES" sz="1600" dirty="0">
                <a:latin typeface="Georgia" panose="02040502050405020303" pitchFamily="18" charset="0"/>
              </a:rPr>
              <a:t>” para priorizar el renderizado visual HTML.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EA5101F-37FB-4719-A108-3EE17ED8854D}"/>
              </a:ext>
            </a:extLst>
          </p:cNvPr>
          <p:cNvSpPr txBox="1"/>
          <p:nvPr/>
        </p:nvSpPr>
        <p:spPr>
          <a:xfrm>
            <a:off x="9006845" y="4111623"/>
            <a:ext cx="21386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  <a:latin typeface="Georgia" panose="02040502050405020303" pitchFamily="18" charset="0"/>
              </a:rPr>
              <a:t>Menor Tráfico </a:t>
            </a:r>
          </a:p>
          <a:p>
            <a:endParaRPr lang="es-ES" dirty="0">
              <a:latin typeface="Georgia" panose="02040502050405020303" pitchFamily="18" charset="0"/>
            </a:endParaRPr>
          </a:p>
          <a:p>
            <a:r>
              <a:rPr lang="es-ES" sz="1600" dirty="0">
                <a:latin typeface="Georgia" panose="02040502050405020303" pitchFamily="18" charset="0"/>
              </a:rPr>
              <a:t>Almacenamiento local reduce la carga en los servidores de la Junta</a:t>
            </a:r>
          </a:p>
        </p:txBody>
      </p:sp>
    </p:spTree>
    <p:extLst>
      <p:ext uri="{BB962C8B-B14F-4D97-AF65-F5344CB8AC3E}">
        <p14:creationId xmlns:p14="http://schemas.microsoft.com/office/powerpoint/2010/main" val="99776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A147F-4234-4CC0-BFC0-907C75EC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>
                <a:latin typeface="Georgia" panose="02040502050405020303" pitchFamily="18" charset="0"/>
              </a:rPr>
              <a:t>Conclusiones y líneas futuras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4FAAE3F-B4DB-4D17-B139-60A1008D104F}"/>
              </a:ext>
            </a:extLst>
          </p:cNvPr>
          <p:cNvSpPr txBox="1"/>
          <p:nvPr/>
        </p:nvSpPr>
        <p:spPr>
          <a:xfrm>
            <a:off x="976313" y="1776049"/>
            <a:ext cx="407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Georgia" panose="02040502050405020303" pitchFamily="18" charset="0"/>
              </a:rPr>
              <a:t>Logros alcanzados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0BE80D-DC12-423B-9777-F2219B51E74D}"/>
              </a:ext>
            </a:extLst>
          </p:cNvPr>
          <p:cNvSpPr txBox="1"/>
          <p:nvPr/>
        </p:nvSpPr>
        <p:spPr>
          <a:xfrm>
            <a:off x="6470651" y="1723456"/>
            <a:ext cx="407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Georgia" panose="02040502050405020303" pitchFamily="18" charset="0"/>
              </a:rPr>
              <a:t>Líneas futuras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2F74E25-4086-4A8B-AB02-A801F313A25A}"/>
              </a:ext>
            </a:extLst>
          </p:cNvPr>
          <p:cNvSpPr txBox="1"/>
          <p:nvPr/>
        </p:nvSpPr>
        <p:spPr>
          <a:xfrm>
            <a:off x="6968207" y="2819805"/>
            <a:ext cx="432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/>
                <a:latin typeface="Georgia" panose="02040502050405020303" pitchFamily="18" charset="0"/>
              </a:rPr>
              <a:t>Mapa Global: Visualización de todos los museos en un mapa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66B3F62-8E84-44C3-AB87-A678C27A0301}"/>
              </a:ext>
            </a:extLst>
          </p:cNvPr>
          <p:cNvSpPr txBox="1"/>
          <p:nvPr/>
        </p:nvSpPr>
        <p:spPr>
          <a:xfrm>
            <a:off x="6906306" y="3649059"/>
            <a:ext cx="5067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effectLst/>
                <a:latin typeface="Georgia" panose="02040502050405020303" pitchFamily="18" charset="0"/>
              </a:rPr>
              <a:t>Panel de Administración: Gestión de roles.</a:t>
            </a:r>
          </a:p>
          <a:p>
            <a:r>
              <a:rPr lang="es-ES" dirty="0">
                <a:effectLst/>
                <a:latin typeface="-apple-system"/>
              </a:rPr>
              <a:t>  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104D5C7-6678-45F4-8943-8BAC61E3214A}"/>
              </a:ext>
            </a:extLst>
          </p:cNvPr>
          <p:cNvSpPr txBox="1"/>
          <p:nvPr/>
        </p:nvSpPr>
        <p:spPr>
          <a:xfrm>
            <a:off x="6968207" y="4447535"/>
            <a:ext cx="488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/>
                <a:latin typeface="Georgia" panose="02040502050405020303" pitchFamily="18" charset="0"/>
              </a:rPr>
              <a:t>Social: Sistema de valoraciones y reseñas.</a:t>
            </a:r>
          </a:p>
          <a:p>
            <a:r>
              <a:rPr lang="es-ES" dirty="0">
                <a:effectLst/>
                <a:latin typeface="-apple-system"/>
              </a:rPr>
              <a:t> 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6829ED1-B990-4C5D-80D4-106C8E28B281}"/>
              </a:ext>
            </a:extLst>
          </p:cNvPr>
          <p:cNvSpPr txBox="1"/>
          <p:nvPr/>
        </p:nvSpPr>
        <p:spPr>
          <a:xfrm>
            <a:off x="7107908" y="4690271"/>
            <a:ext cx="46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/>
                <a:latin typeface="-apple-system"/>
              </a:rPr>
              <a:t> 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BA265A8-0B84-473A-999B-400B4E839BD9}"/>
              </a:ext>
            </a:extLst>
          </p:cNvPr>
          <p:cNvSpPr txBox="1"/>
          <p:nvPr/>
        </p:nvSpPr>
        <p:spPr>
          <a:xfrm>
            <a:off x="218392" y="5844432"/>
            <a:ext cx="1175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Georgia" panose="02040502050405020303" pitchFamily="18" charset="0"/>
              </a:rPr>
              <a:t>Museoscyl: Una solución escalable que transforma datos abiertos en cultura accesible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A1C820-FF42-4CF0-84B7-3C318E98C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79" y="2528480"/>
            <a:ext cx="1902143" cy="292353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ACF3D3B-225D-418D-8194-5088CC00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" y="2299269"/>
            <a:ext cx="5737860" cy="35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6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284</Words>
  <Application>Microsoft Office PowerPoint</Application>
  <PresentationFormat>Panorámica</PresentationFormat>
  <Paragraphs>55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Georgia</vt:lpstr>
      <vt:lpstr>Tema de Office</vt:lpstr>
      <vt:lpstr>Museoscyl</vt:lpstr>
      <vt:lpstr>Índice</vt:lpstr>
      <vt:lpstr>Introducción</vt:lpstr>
      <vt:lpstr>Estrategia de datos</vt:lpstr>
      <vt:lpstr>Stack tecnológico y diseño</vt:lpstr>
      <vt:lpstr>Presentación de PowerPoint</vt:lpstr>
      <vt:lpstr>Conclusiones y líneas futuras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ASIER DE VEGA DE VEGA</dc:creator>
  <cp:lastModifiedBy>ASIER DE VEGA DE VEGA</cp:lastModifiedBy>
  <cp:revision>26</cp:revision>
  <dcterms:created xsi:type="dcterms:W3CDTF">2026-02-02T19:20:57Z</dcterms:created>
  <dcterms:modified xsi:type="dcterms:W3CDTF">2026-02-05T19:14:00Z</dcterms:modified>
</cp:coreProperties>
</file>